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71" r:id="rId4"/>
    <p:sldId id="257" r:id="rId5"/>
    <p:sldId id="267" r:id="rId6"/>
    <p:sldId id="268" r:id="rId7"/>
    <p:sldId id="260" r:id="rId8"/>
    <p:sldId id="261" r:id="rId9"/>
    <p:sldId id="269" r:id="rId10"/>
    <p:sldId id="264" r:id="rId11"/>
    <p:sldId id="265" r:id="rId12"/>
    <p:sldId id="272" r:id="rId13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601" autoAdjust="0"/>
  </p:normalViewPr>
  <p:slideViewPr>
    <p:cSldViewPr>
      <p:cViewPr varScale="1">
        <p:scale>
          <a:sx n="64" d="100"/>
          <a:sy n="64" d="100"/>
        </p:scale>
        <p:origin x="-1264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82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DC617A3E-9809-A94D-AB08-B12ACB46C4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14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5D6B27-650F-8D46-A555-B68349899F9C}" type="slidenum">
              <a:rPr lang="en-US"/>
              <a:pPr/>
              <a:t>1</a:t>
            </a:fld>
            <a:endParaRPr lang="en-US"/>
          </a:p>
        </p:txBody>
      </p:sp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1ED03A-6211-6640-947E-5BBA45CAD7FB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479D6B-A76D-AE4C-9BD8-73BF7E98FAC5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E38787-E0CD-4E46-B4D0-FC76C00DBDEC}" type="slidenum">
              <a:rPr lang="en-US"/>
              <a:pPr/>
              <a:t>8</a:t>
            </a:fld>
            <a:endParaRPr lang="en-US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736162-AF5D-1840-AE00-856611A9F9FF}" type="slidenum">
              <a:rPr lang="en-US"/>
              <a:pPr/>
              <a:t>10</a:t>
            </a:fld>
            <a:endParaRPr lang="en-US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3AAAC5-F201-1A4B-AAEE-700B618B19E7}" type="slidenum">
              <a:rPr lang="en-US"/>
              <a:pPr/>
              <a:t>11</a:t>
            </a:fld>
            <a:endParaRPr lang="en-US"/>
          </a:p>
        </p:txBody>
      </p:sp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04FEB07-05DF-0146-BF5C-D937FA2BA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6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8DCC4E-129D-A04A-B282-8ADAA5D17F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2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B31F98-5FAF-EC4B-9A24-232FAA14BC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4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60D8ACB9-BE12-1B4E-B345-9FA7531B9C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15ECE2-1E6E-0346-A553-49E6866DAF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4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724C7B-15E4-AE47-A72D-FAC6BD3696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9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32C6A1-8A04-BB47-895F-C7C6D7080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8B14EF4-987B-4D43-A9FE-F4BBDD0BBC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3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AB0D24-7AD2-334E-A184-5CF26656D2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DAC7B5-F249-5840-9675-A923A8608E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06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12AAAE-D722-A247-B029-20F1C4B577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5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E3EFC4-8AEA-C147-B7E5-2C9BB6B78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34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45D4552A-B4C1-BC44-B8C4-A1C8BCA6C6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/>
              <a:t>Immigration Unit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47628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5400" b="1">
                <a:latin typeface="Franklin Gothic Book" charset="0"/>
                <a:cs typeface="Franklin Gothic Book" charset="0"/>
              </a:rPr>
              <a:t>Unit Question:  Should the U.S. welcome all those who wish to come?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-15875"/>
            <a:ext cx="9070975" cy="2759075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u="sng" dirty="0">
                <a:latin typeface="Franklin Gothic Book" charset="0"/>
                <a:cs typeface="Franklin Gothic Book" charset="0"/>
              </a:rPr>
              <a:t>Immigration Reform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smtClean="0">
                <a:latin typeface="Franklin Gothic Book" charset="0"/>
                <a:cs typeface="Franklin Gothic Book" charset="0"/>
              </a:rPr>
              <a:t>What </a:t>
            </a:r>
            <a:r>
              <a:rPr lang="en-US" dirty="0">
                <a:latin typeface="Franklin Gothic Book" charset="0"/>
                <a:cs typeface="Franklin Gothic Book" charset="0"/>
              </a:rPr>
              <a:t>ideas come to mind when you hear the </a:t>
            </a:r>
            <a:r>
              <a:rPr lang="en-US" dirty="0"/>
              <a:t>above term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39712" y="1798637"/>
            <a:ext cx="9070975" cy="4989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28224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b="1" dirty="0">
              <a:latin typeface="Franklin Gothic Book" charset="0"/>
              <a:cs typeface="Franklin Gothic Book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>
                <a:latin typeface="Franklin Gothic Book" charset="0"/>
                <a:cs typeface="Franklin Gothic Book" charset="0"/>
              </a:rPr>
              <a:t>	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- More border security?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Make naturalization process easier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>
                <a:latin typeface="Franklin Gothic Book" charset="0"/>
                <a:cs typeface="Franklin Gothic Book" charset="0"/>
              </a:rPr>
              <a:t>	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- Change the requirements for who is allowed in?</a:t>
            </a:r>
            <a:endParaRPr lang="en-US" dirty="0" smtClean="0">
              <a:latin typeface="Franklin Gothic Book" charset="0"/>
              <a:cs typeface="Franklin Gothic Book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Punish employers who hire illegal workers?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Deport anyone who is here without permission?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>
                <a:latin typeface="Franklin Gothic Book" charset="0"/>
                <a:cs typeface="Franklin Gothic Book" charset="0"/>
              </a:rPr>
              <a:t>	</a:t>
            </a:r>
            <a:r>
              <a:rPr lang="en-US" dirty="0" smtClean="0">
                <a:latin typeface="Franklin Gothic Book" charset="0"/>
                <a:cs typeface="Franklin Gothic Book" charset="0"/>
              </a:rPr>
              <a:t>- Deport some, but not others?</a:t>
            </a:r>
            <a:endParaRPr lang="en-US" dirty="0" smtClean="0">
              <a:latin typeface="Franklin Gothic Book" charset="0"/>
              <a:cs typeface="Franklin Gothic Book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latin typeface="Franklin Gothic Book" charset="0"/>
                <a:cs typeface="Franklin Gothic Book" charset="0"/>
              </a:rPr>
              <a:t>	- Forgive those who are already in the U.S.?</a:t>
            </a:r>
            <a:endParaRPr lang="en-US" dirty="0">
              <a:latin typeface="Franklin Gothic Book" charset="0"/>
              <a:cs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400" b="1" u="sng" dirty="0">
                <a:latin typeface="Franklin Gothic Book" charset="0"/>
                <a:cs typeface="Franklin Gothic Book" charset="0"/>
              </a:rPr>
              <a:t>Amnesty</a:t>
            </a:r>
            <a:r>
              <a:rPr lang="en-US" sz="4400" dirty="0">
                <a:latin typeface="Franklin Gothic Book" charset="0"/>
                <a:cs typeface="Franklin Gothic Book" charset="0"/>
              </a:rPr>
              <a:t>: Forgiveness for breaking a law – it would allow illegal immigrants to apply for citizenship and enter the naturalization process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768475"/>
            <a:ext cx="9069387" cy="5440362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Use the internet to find a recent news story in which some aspect of our unit question is addressed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Try to stick to mainstream news sources (newspaper web sites, network or cable news)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ind actual news story, not an editorial/opinion piece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Record the source and the date of the story, and write a </a:t>
            </a:r>
            <a:r>
              <a:rPr lang="en-US" u="sng" dirty="0" smtClean="0"/>
              <a:t>one paragraph summary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Make a connection to our big unit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09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2560637"/>
            <a:ext cx="9069387" cy="1260475"/>
          </a:xfrm>
        </p:spPr>
        <p:txBody>
          <a:bodyPr/>
          <a:lstStyle/>
          <a:p>
            <a:r>
              <a:rPr lang="en-US" dirty="0" smtClean="0"/>
              <a:t>What do you know about </a:t>
            </a:r>
            <a:r>
              <a:rPr lang="en-US" b="1" dirty="0" smtClean="0"/>
              <a:t>CURRENT ISSUES</a:t>
            </a:r>
            <a:r>
              <a:rPr lang="en-US" dirty="0" smtClean="0"/>
              <a:t> related to this topic?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3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512" y="2560637"/>
            <a:ext cx="9069387" cy="1260475"/>
          </a:xfrm>
        </p:spPr>
        <p:txBody>
          <a:bodyPr/>
          <a:lstStyle/>
          <a:p>
            <a:r>
              <a:rPr lang="en-US" dirty="0" smtClean="0"/>
              <a:t>How might this topic relate to the </a:t>
            </a:r>
            <a:r>
              <a:rPr lang="en-US" b="1" dirty="0" smtClean="0"/>
              <a:t>HISTORY </a:t>
            </a:r>
            <a:r>
              <a:rPr lang="en-US" dirty="0" smtClean="0"/>
              <a:t>of this country?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9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39712" y="301625"/>
            <a:ext cx="9525000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dirty="0" smtClean="0"/>
              <a:t>What issues does this unit question raise?</a:t>
            </a:r>
            <a:endParaRPr lang="en-US" sz="40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Why have immigrants come to the U.S. In the past and today?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What effects have immigrants had on this country throughout its history?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How have immigrants been received by those here before them?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For what reason have some people opposed immigration at points in U.S. history?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What challenges has immigration presented to the United States?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u="sng" dirty="0"/>
              <a:t>Immigrant:</a:t>
            </a:r>
            <a:r>
              <a:rPr lang="en-US" sz="4000" u="sng" dirty="0"/>
              <a:t> </a:t>
            </a:r>
            <a:r>
              <a:rPr lang="en-US" sz="4000" dirty="0"/>
              <a:t>  Someone who has moved from a different country to live in the U.S.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/>
              <a:t>Can be a non-citizen (alien) or a citizen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/>
              <a:t>Can be legally in the country or here illegally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683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Visa:</a:t>
            </a:r>
            <a:r>
              <a:rPr lang="en-US" sz="4400" dirty="0"/>
              <a:t>  Official permission to stay in the country for a limited time</a:t>
            </a:r>
          </a:p>
          <a:p>
            <a:r>
              <a:rPr lang="en-US" sz="4400" dirty="0"/>
              <a:t>	</a:t>
            </a:r>
            <a:r>
              <a:rPr lang="en-US" sz="3600" dirty="0"/>
              <a:t> - Different lengths depending on type of visa (example:  5 years for </a:t>
            </a:r>
            <a:r>
              <a:rPr lang="en-US" sz="3600" dirty="0" smtClean="0"/>
              <a:t>college student </a:t>
            </a:r>
            <a:r>
              <a:rPr lang="en-US" sz="3600" dirty="0"/>
              <a:t>visa)</a:t>
            </a:r>
          </a:p>
          <a:p>
            <a:r>
              <a:rPr lang="en-US" sz="4400" b="1" dirty="0"/>
              <a:t> </a:t>
            </a:r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04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5280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800" b="1" u="sng" dirty="0">
                <a:latin typeface="Franklin Gothic Book" charset="0"/>
                <a:cs typeface="Franklin Gothic Book" charset="0"/>
              </a:rPr>
              <a:t>Naturalization:</a:t>
            </a:r>
            <a:r>
              <a:rPr lang="en-US" sz="4800" dirty="0">
                <a:latin typeface="Franklin Gothic Book" charset="0"/>
                <a:cs typeface="Franklin Gothic Book" charset="0"/>
              </a:rPr>
              <a:t>  The process of becoming a U.S. Citizen</a:t>
            </a:r>
          </a:p>
          <a:p>
            <a:endParaRPr lang="en-US" sz="4000" dirty="0">
              <a:latin typeface="Franklin Gothic Book" charset="0"/>
              <a:cs typeface="Franklin Gothic Book" charset="0"/>
            </a:endParaRPr>
          </a:p>
          <a:p>
            <a:pPr>
              <a:buSzPct val="45000"/>
              <a:buFont typeface="Wingdings" charset="0"/>
              <a:buChar char=""/>
            </a:pPr>
            <a:r>
              <a:rPr lang="en-US" sz="4000" dirty="0">
                <a:latin typeface="Franklin Gothic Book" charset="0"/>
                <a:cs typeface="Franklin Gothic Book" charset="0"/>
              </a:rPr>
              <a:t>  </a:t>
            </a:r>
            <a:r>
              <a:rPr lang="en-US" sz="3200" dirty="0">
                <a:latin typeface="Franklin Gothic Book" charset="0"/>
                <a:cs typeface="Franklin Gothic Book" charset="0"/>
              </a:rPr>
              <a:t>Need to be legally in the country for 5 years before applying for 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citizenship</a:t>
            </a:r>
          </a:p>
          <a:p>
            <a:pPr>
              <a:buSzPct val="45000"/>
            </a:pPr>
            <a:endParaRPr lang="en-US" sz="3200" dirty="0" smtClean="0">
              <a:latin typeface="Franklin Gothic Book" charset="0"/>
              <a:cs typeface="Franklin Gothic Book" charset="0"/>
            </a:endParaRPr>
          </a:p>
          <a:p>
            <a:pPr>
              <a:buSzPct val="45000"/>
              <a:buFont typeface="Wingdings" charset="0"/>
              <a:buChar char=""/>
            </a:pPr>
            <a:r>
              <a:rPr lang="en-US" sz="3200" dirty="0">
                <a:latin typeface="Franklin Gothic Book" charset="0"/>
                <a:cs typeface="Franklin Gothic Book" charset="0"/>
              </a:rPr>
              <a:t> 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We will learn more in this unit about the other requirements to naturalize</a:t>
            </a:r>
          </a:p>
          <a:p>
            <a:pPr>
              <a:buSzPct val="45000"/>
            </a:pPr>
            <a:endParaRPr lang="en-US" sz="3200" dirty="0" smtClean="0">
              <a:latin typeface="Franklin Gothic Book" charset="0"/>
              <a:cs typeface="Franklin Gothic Book" charset="0"/>
            </a:endParaRPr>
          </a:p>
          <a:p>
            <a:pPr>
              <a:buSzPct val="45000"/>
              <a:buFont typeface="Wingdings" charset="0"/>
              <a:buChar char=""/>
            </a:pPr>
            <a:r>
              <a:rPr lang="en-US" sz="3200" dirty="0">
                <a:latin typeface="Franklin Gothic Book" charset="0"/>
                <a:cs typeface="Franklin Gothic Book" charset="0"/>
              </a:rPr>
              <a:t> 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Windham High School is hosting a naturalization ceremony </a:t>
            </a:r>
            <a:r>
              <a:rPr lang="en-US" sz="3200" b="1" dirty="0" smtClean="0">
                <a:latin typeface="Franklin Gothic Book" charset="0"/>
                <a:cs typeface="Franklin Gothic Book" charset="0"/>
              </a:rPr>
              <a:t>TODAY</a:t>
            </a:r>
            <a:r>
              <a:rPr lang="en-US" sz="3200" dirty="0" smtClean="0">
                <a:latin typeface="Franklin Gothic Book" charset="0"/>
                <a:cs typeface="Franklin Gothic Book" charset="0"/>
              </a:rPr>
              <a:t> for about 40 new citizens</a:t>
            </a:r>
            <a:endParaRPr lang="en-US" sz="3200" dirty="0">
              <a:latin typeface="Franklin Gothic Book" charset="0"/>
              <a:cs typeface="Franklin Gothic Book" charset="0"/>
            </a:endParaRPr>
          </a:p>
          <a:p>
            <a:pPr>
              <a:buClrTx/>
              <a:buSzTx/>
              <a:buFontTx/>
              <a:buNone/>
            </a:pP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sz="4800" b="1" u="sng" dirty="0">
                <a:latin typeface="Franklin Gothic Book" charset="0"/>
                <a:cs typeface="Franklin Gothic Book" charset="0"/>
              </a:rPr>
              <a:t>Green Card:</a:t>
            </a:r>
            <a:r>
              <a:rPr lang="en-US" sz="4800" dirty="0">
                <a:latin typeface="Franklin Gothic Book" charset="0"/>
                <a:cs typeface="Franklin Gothic Book" charset="0"/>
              </a:rPr>
              <a:t>  Permission to live permanently in the country </a:t>
            </a:r>
            <a:r>
              <a:rPr lang="en-US" sz="4800" dirty="0" smtClean="0">
                <a:latin typeface="Franklin Gothic Book" charset="0"/>
                <a:cs typeface="Franklin Gothic Book" charset="0"/>
              </a:rPr>
              <a:t>as a non-citizen</a:t>
            </a:r>
          </a:p>
          <a:p>
            <a:endParaRPr lang="en-US" sz="4000" dirty="0" smtClean="0">
              <a:latin typeface="Franklin Gothic Book" charset="0"/>
              <a:cs typeface="Franklin Gothic Book" charset="0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Franklin Gothic Book" charset="0"/>
                <a:cs typeface="Franklin Gothic Book" charset="0"/>
              </a:rPr>
              <a:t>Green card holders are also called “legal permanent residents”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Franklin Gothic Book" charset="0"/>
                <a:cs typeface="Franklin Gothic Book" charset="0"/>
              </a:rPr>
              <a:t>D</a:t>
            </a:r>
            <a:r>
              <a:rPr lang="en-US" sz="4000" dirty="0" smtClean="0">
                <a:latin typeface="Franklin Gothic Book" charset="0"/>
                <a:cs typeface="Franklin Gothic Book" charset="0"/>
              </a:rPr>
              <a:t>ifficult </a:t>
            </a:r>
            <a:r>
              <a:rPr lang="en-US" sz="4000" dirty="0">
                <a:latin typeface="Franklin Gothic Book" charset="0"/>
                <a:cs typeface="Franklin Gothic Book" charset="0"/>
              </a:rPr>
              <a:t>to </a:t>
            </a:r>
            <a:r>
              <a:rPr lang="en-US" sz="4000" dirty="0" smtClean="0">
                <a:latin typeface="Franklin Gothic Book" charset="0"/>
                <a:cs typeface="Franklin Gothic Book" charset="0"/>
              </a:rPr>
              <a:t>get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Franklin Gothic Book" charset="0"/>
                <a:cs typeface="Franklin Gothic Book" charset="0"/>
              </a:rPr>
              <a:t>Can be revoked if conditions are violated</a:t>
            </a:r>
            <a:endParaRPr lang="en-US" sz="4000" dirty="0">
              <a:latin typeface="Franklin Gothic Book" charset="0"/>
              <a:cs typeface="Franklin Gothic Book" charset="0"/>
            </a:endParaRPr>
          </a:p>
          <a:p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Illegal Immigrant:</a:t>
            </a:r>
            <a:r>
              <a:rPr lang="en-US" sz="4400" dirty="0"/>
              <a:t>  A person in the country without permission (or with an expired visa</a:t>
            </a:r>
            <a:r>
              <a:rPr lang="en-US" sz="4400" dirty="0" smtClean="0"/>
              <a:t>)</a:t>
            </a:r>
          </a:p>
          <a:p>
            <a:endParaRPr lang="en-US" sz="4400" dirty="0"/>
          </a:p>
          <a:p>
            <a:r>
              <a:rPr lang="en-US" sz="4400" b="1" u="sng" dirty="0"/>
              <a:t>Undocumented Immigrant:</a:t>
            </a:r>
            <a:r>
              <a:rPr lang="en-US" sz="4400" dirty="0"/>
              <a:t>  Same as above:  A person in the country without permission (or with an expired visa)</a:t>
            </a:r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8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394</Words>
  <Application>Microsoft Macintosh PowerPoint</Application>
  <PresentationFormat>Custom</PresentationFormat>
  <Paragraphs>53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Immigration Unit</vt:lpstr>
      <vt:lpstr>What do you know about CURRENT ISSUES related to this topic?</vt:lpstr>
      <vt:lpstr>How might this topic relate to the HISTORY of this country?</vt:lpstr>
      <vt:lpstr>What issues does this unit question raise?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Immigration Reform: What ideas come to mind when you hear the above term?</vt:lpstr>
      <vt:lpstr>PowerPoint Presentation</vt:lpstr>
      <vt:lpstr>Your assignment: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Unit</dc:title>
  <cp:lastModifiedBy>Dom Lambek</cp:lastModifiedBy>
  <cp:revision>10</cp:revision>
  <cp:lastPrinted>1601-01-01T00:00:00Z</cp:lastPrinted>
  <dcterms:created xsi:type="dcterms:W3CDTF">2011-09-12T03:01:53Z</dcterms:created>
  <dcterms:modified xsi:type="dcterms:W3CDTF">2017-09-11T04:11:46Z</dcterms:modified>
</cp:coreProperties>
</file>